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2" r:id="rId5"/>
    <p:sldId id="263" r:id="rId6"/>
    <p:sldId id="259" r:id="rId7"/>
    <p:sldId id="264" r:id="rId8"/>
    <p:sldId id="258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0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94179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82755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4712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170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3463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765378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00723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88963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558295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4328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01920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48D2F-F12C-43AE-8712-4ED512B3E963}" type="datetimeFigureOut">
              <a:rPr lang="sr-Latn-RS" smtClean="0"/>
              <a:t>18.3.2020.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03CF3-8A40-42FA-BB7D-C4631DE713AC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49364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87486" y="1556792"/>
            <a:ext cx="564770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RS" sz="3600" dirty="0" smtClean="0"/>
              <a:t>Сабирање  двоцифрених  и </a:t>
            </a:r>
          </a:p>
          <a:p>
            <a:pPr algn="ctr"/>
            <a:r>
              <a:rPr lang="sr-Cyrl-RS" sz="3600" dirty="0" smtClean="0"/>
              <a:t>једноцифрених  бројева </a:t>
            </a:r>
          </a:p>
          <a:p>
            <a:pPr algn="ctr"/>
            <a:r>
              <a:rPr lang="sr-Cyrl-RS" sz="3600" dirty="0" smtClean="0"/>
              <a:t>(14 + 6)</a:t>
            </a:r>
            <a:endParaRPr lang="sr-Latn-RS" sz="3600" dirty="0"/>
          </a:p>
        </p:txBody>
      </p:sp>
    </p:spTree>
    <p:extLst>
      <p:ext uri="{BB962C8B-B14F-4D97-AF65-F5344CB8AC3E}">
        <p14:creationId xmlns:p14="http://schemas.microsoft.com/office/powerpoint/2010/main" val="12673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100"/>
              <a:t>Школски  рад</a:t>
            </a:r>
            <a:endParaRPr lang="sr-Latn-RS" sz="31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69215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13 + 7 =</a:t>
            </a:r>
            <a:endParaRPr lang="sr-Latn-RS" sz="24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92275" y="692150"/>
            <a:ext cx="185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(7+3) =</a:t>
            </a:r>
            <a:endParaRPr lang="sr-Latn-RS" sz="2400" b="1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87326" y="685574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+ 10 =</a:t>
            </a:r>
            <a:endParaRPr lang="sr-Latn-RS" sz="2400" b="1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497001" y="7000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20</a:t>
            </a:r>
            <a:endParaRPr lang="sr-Latn-RS" sz="2400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1255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18 + 2 =</a:t>
            </a:r>
            <a:endParaRPr lang="sr-Latn-RS" sz="2400" b="1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39750" y="15573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15 + 5 =</a:t>
            </a:r>
            <a:endParaRPr lang="sr-Latn-RS" sz="2400" b="1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39750" y="19891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12 + 8 =</a:t>
            </a:r>
            <a:endParaRPr lang="sr-Latn-RS" sz="2400" b="1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39750" y="24209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16 + 4 =</a:t>
            </a:r>
            <a:endParaRPr lang="sr-Latn-RS" sz="2400" b="1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63713" y="11255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(8+2) = 10 + 10 = 20</a:t>
            </a:r>
            <a:endParaRPr lang="sr-Latn-R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425609" y="476672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</a:t>
            </a:r>
            <a:r>
              <a:rPr lang="sr-Cyrl-RS" dirty="0" smtClean="0"/>
              <a:t>9</a:t>
            </a:r>
            <a:r>
              <a:rPr lang="sr-Latn-RS" dirty="0" smtClean="0"/>
              <a:t>. </a:t>
            </a:r>
            <a:r>
              <a:rPr lang="sr-Latn-RS" dirty="0" smtClean="0"/>
              <a:t>3. 2020.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0015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3889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100"/>
              <a:t>Школски  рад</a:t>
            </a:r>
            <a:endParaRPr lang="sr-Latn-RS" sz="31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69215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13 + 7 =</a:t>
            </a:r>
            <a:endParaRPr lang="sr-Latn-RS" sz="24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92275" y="692150"/>
            <a:ext cx="185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(7+3) =</a:t>
            </a:r>
            <a:endParaRPr lang="sr-Latn-RS" sz="2400" b="1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87326" y="685574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+ 10 =</a:t>
            </a:r>
            <a:endParaRPr lang="sr-Latn-RS" sz="2400" b="1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497001" y="7000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20</a:t>
            </a:r>
            <a:endParaRPr lang="sr-Latn-RS" sz="2400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1255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18 + 2 =</a:t>
            </a:r>
            <a:endParaRPr lang="sr-Latn-RS" sz="2400" b="1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39750" y="15573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15 + 5 =</a:t>
            </a:r>
            <a:endParaRPr lang="sr-Latn-RS" sz="2400" b="1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39750" y="19891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12 + 8 =</a:t>
            </a:r>
            <a:endParaRPr lang="sr-Latn-RS" sz="2400" b="1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39750" y="24209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16 + 4 =</a:t>
            </a:r>
            <a:endParaRPr lang="sr-Latn-RS" sz="2400" b="1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63713" y="11255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(8+2) = 10 + 10 = 20</a:t>
            </a:r>
            <a:endParaRPr lang="sr-Latn-RS" sz="2400" b="1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763713" y="15573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(5+5) = 10 + 10 = 20</a:t>
            </a:r>
            <a:endParaRPr lang="sr-Latn-RS" sz="24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763713" y="19891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(2+8) = 10 + 10 = 20</a:t>
            </a:r>
            <a:endParaRPr lang="sr-Latn-RS" sz="2400" b="1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63713" y="24209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(6+4) = 10 + 10 = 20</a:t>
            </a:r>
            <a:endParaRPr lang="sr-Latn-RS" sz="2400" b="1"/>
          </a:p>
        </p:txBody>
      </p:sp>
      <p:sp>
        <p:nvSpPr>
          <p:cNvPr id="25" name="Rectangle 24"/>
          <p:cNvSpPr/>
          <p:nvPr/>
        </p:nvSpPr>
        <p:spPr>
          <a:xfrm>
            <a:off x="425609" y="476672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</a:t>
            </a:r>
            <a:r>
              <a:rPr lang="sr-Cyrl-RS" dirty="0" smtClean="0"/>
              <a:t>9</a:t>
            </a:r>
            <a:r>
              <a:rPr lang="sr-Latn-RS" dirty="0" smtClean="0"/>
              <a:t>. </a:t>
            </a:r>
            <a:r>
              <a:rPr lang="sr-Latn-RS" dirty="0" smtClean="0"/>
              <a:t>3. 2020.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0015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0041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100"/>
              <a:t>Школски  рад</a:t>
            </a:r>
            <a:endParaRPr lang="sr-Latn-RS" sz="31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69215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13 + 7 =</a:t>
            </a:r>
            <a:endParaRPr lang="sr-Latn-RS" sz="24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92275" y="692150"/>
            <a:ext cx="185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(7+3) =</a:t>
            </a:r>
            <a:endParaRPr lang="sr-Latn-RS" sz="2400" b="1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87326" y="685574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+ 10 =</a:t>
            </a:r>
            <a:endParaRPr lang="sr-Latn-RS" sz="2400" b="1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497001" y="7000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20</a:t>
            </a:r>
            <a:endParaRPr lang="sr-Latn-RS" sz="2400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1255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18 + 2 =</a:t>
            </a:r>
            <a:endParaRPr lang="sr-Latn-RS" sz="2400" b="1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39750" y="15573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15 + 5 =</a:t>
            </a:r>
            <a:endParaRPr lang="sr-Latn-RS" sz="2400" b="1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39750" y="19891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12 + 8 =</a:t>
            </a:r>
            <a:endParaRPr lang="sr-Latn-RS" sz="2400" b="1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39750" y="24209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16 + 4 =</a:t>
            </a:r>
            <a:endParaRPr lang="sr-Latn-RS" sz="2400" b="1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63713" y="11255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(8+2) = 10 + 10 = 20</a:t>
            </a:r>
            <a:endParaRPr lang="sr-Latn-RS" sz="2400" b="1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763713" y="15573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(5+5) = 10 + 10 = 20</a:t>
            </a:r>
            <a:endParaRPr lang="sr-Latn-RS" sz="24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763713" y="19891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(2+8) = 10 + 10 = 20</a:t>
            </a:r>
            <a:endParaRPr lang="sr-Latn-RS" sz="2400" b="1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63713" y="24209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(6+4) = 10 + 10 = 20</a:t>
            </a:r>
            <a:endParaRPr lang="sr-Latn-RS" sz="2400" b="1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9750" y="32845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17 + 3 =</a:t>
            </a:r>
            <a:endParaRPr lang="sr-Latn-RS" sz="2400" b="1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92275" y="3284538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+ 10 =</a:t>
            </a:r>
            <a:endParaRPr lang="sr-Latn-RS" sz="2400" b="1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70200" y="32845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20</a:t>
            </a:r>
            <a:endParaRPr lang="sr-Latn-RS" sz="2400" b="1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39750" y="37163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19 + 1 =</a:t>
            </a:r>
            <a:endParaRPr lang="sr-Latn-RS" sz="2400" b="1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39750" y="4149725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14 + 6 =</a:t>
            </a:r>
            <a:endParaRPr lang="sr-Latn-RS" sz="2400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39750" y="4581525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11 + 9 =</a:t>
            </a:r>
            <a:endParaRPr lang="sr-Latn-RS" sz="2400" b="1"/>
          </a:p>
        </p:txBody>
      </p:sp>
      <p:sp>
        <p:nvSpPr>
          <p:cNvPr id="25" name="Rectangle 24"/>
          <p:cNvSpPr/>
          <p:nvPr/>
        </p:nvSpPr>
        <p:spPr>
          <a:xfrm>
            <a:off x="425609" y="476672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</a:t>
            </a:r>
            <a:r>
              <a:rPr lang="sr-Cyrl-RS" dirty="0" smtClean="0"/>
              <a:t>9</a:t>
            </a:r>
            <a:r>
              <a:rPr lang="sr-Latn-RS" dirty="0" smtClean="0"/>
              <a:t>. </a:t>
            </a:r>
            <a:r>
              <a:rPr lang="sr-Latn-RS" dirty="0" smtClean="0"/>
              <a:t>3. 2020.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0015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  <p:sp>
        <p:nvSpPr>
          <p:cNvPr id="27" name="TextBox 26"/>
          <p:cNvSpPr txBox="1"/>
          <p:nvPr/>
        </p:nvSpPr>
        <p:spPr>
          <a:xfrm>
            <a:off x="66215" y="334678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2.</a:t>
            </a:r>
            <a:endParaRPr lang="sr-Latn-RS" dirty="0"/>
          </a:p>
        </p:txBody>
      </p:sp>
      <p:sp>
        <p:nvSpPr>
          <p:cNvPr id="28" name="Rectangle 27"/>
          <p:cNvSpPr/>
          <p:nvPr/>
        </p:nvSpPr>
        <p:spPr>
          <a:xfrm>
            <a:off x="539750" y="3039003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</a:t>
            </a:r>
            <a:r>
              <a:rPr lang="sr-Cyrl-RS" sz="1400" dirty="0" smtClean="0">
                <a:solidFill>
                  <a:srgbClr val="FF0000"/>
                </a:solidFill>
              </a:rPr>
              <a:t>први пример.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8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2627313" y="0"/>
            <a:ext cx="2644775" cy="56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100"/>
              <a:t>Школски  рад</a:t>
            </a:r>
            <a:endParaRPr lang="sr-Latn-RS" sz="310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539750" y="692150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13 + 7 =</a:t>
            </a:r>
            <a:endParaRPr lang="sr-Latn-RS" sz="2400" b="1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1692275" y="692150"/>
            <a:ext cx="1852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(7+3) =</a:t>
            </a:r>
            <a:endParaRPr lang="sr-Latn-RS" sz="2400" b="1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287326" y="685574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+ 10 =</a:t>
            </a:r>
            <a:endParaRPr lang="sr-Latn-RS" sz="2400" b="1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4497001" y="70008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20</a:t>
            </a:r>
            <a:endParaRPr lang="sr-Latn-RS" sz="2400" b="1" dirty="0"/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539750" y="11255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18 + 2 =</a:t>
            </a:r>
            <a:endParaRPr lang="sr-Latn-RS" sz="2400" b="1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39750" y="15573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15 + 5 =</a:t>
            </a:r>
            <a:endParaRPr lang="sr-Latn-RS" sz="2400" b="1"/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39750" y="19891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12 + 8 =</a:t>
            </a:r>
            <a:endParaRPr lang="sr-Latn-RS" sz="2400" b="1"/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539750" y="24209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16 + 4 =</a:t>
            </a:r>
            <a:endParaRPr lang="sr-Latn-RS" sz="2400" b="1"/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763713" y="11255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10 + (8+2) = 10 + 10 = 20</a:t>
            </a:r>
            <a:endParaRPr lang="sr-Latn-RS" sz="2400" b="1" dirty="0"/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763713" y="15573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(5+5) = 10 + 10 = 20</a:t>
            </a:r>
            <a:endParaRPr lang="sr-Latn-RS" sz="2400" b="1"/>
          </a:p>
        </p:txBody>
      </p:sp>
      <p:sp>
        <p:nvSpPr>
          <p:cNvPr id="2064" name="Text Box 16"/>
          <p:cNvSpPr txBox="1">
            <a:spLocks noChangeArrowheads="1"/>
          </p:cNvSpPr>
          <p:nvPr/>
        </p:nvSpPr>
        <p:spPr bwMode="auto">
          <a:xfrm>
            <a:off x="1763713" y="19891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(2+8) = 10 + 10 = 20</a:t>
            </a:r>
            <a:endParaRPr lang="sr-Latn-RS" sz="2400" b="1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1763713" y="2420938"/>
            <a:ext cx="3648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(6+4) = 10 + 10 = 20</a:t>
            </a:r>
            <a:endParaRPr lang="sr-Latn-RS" sz="2400" b="1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539750" y="32845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17 + 3 =</a:t>
            </a:r>
            <a:endParaRPr lang="sr-Latn-RS" sz="2400" b="1"/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692275" y="3284538"/>
            <a:ext cx="1471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+ 10 =</a:t>
            </a:r>
            <a:endParaRPr lang="sr-Latn-RS" sz="2400" b="1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2870200" y="3284538"/>
            <a:ext cx="523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 dirty="0"/>
              <a:t>20</a:t>
            </a:r>
            <a:endParaRPr lang="sr-Latn-RS" sz="2400" b="1" dirty="0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539750" y="3716338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19 + 1 =</a:t>
            </a:r>
            <a:endParaRPr lang="sr-Latn-RS" sz="2400" b="1"/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39750" y="4149725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14 + 6 =</a:t>
            </a:r>
            <a:endParaRPr lang="sr-Latn-RS" sz="2400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539750" y="4581525"/>
            <a:ext cx="1301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11 + 9 =</a:t>
            </a:r>
            <a:endParaRPr lang="sr-Latn-RS" sz="2400" b="1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1692275" y="3716338"/>
            <a:ext cx="189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+ 10 = 20</a:t>
            </a:r>
            <a:endParaRPr lang="sr-Latn-RS" sz="2400" b="1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1692275" y="4149725"/>
            <a:ext cx="189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+ 10 = 20</a:t>
            </a:r>
            <a:endParaRPr lang="sr-Latn-RS" sz="2400" b="1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692275" y="4581525"/>
            <a:ext cx="1895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2400" b="1"/>
              <a:t>10 + 10 = 20</a:t>
            </a:r>
            <a:endParaRPr lang="sr-Latn-RS" sz="2400" b="1"/>
          </a:p>
        </p:txBody>
      </p:sp>
      <p:sp>
        <p:nvSpPr>
          <p:cNvPr id="25" name="Rectangle 24"/>
          <p:cNvSpPr/>
          <p:nvPr/>
        </p:nvSpPr>
        <p:spPr>
          <a:xfrm>
            <a:off x="425609" y="476672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прва два примера.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942693" y="0"/>
            <a:ext cx="1282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1</a:t>
            </a:r>
            <a:r>
              <a:rPr lang="sr-Cyrl-RS" dirty="0" smtClean="0"/>
              <a:t>9</a:t>
            </a:r>
            <a:r>
              <a:rPr lang="sr-Latn-RS" dirty="0" smtClean="0"/>
              <a:t>. </a:t>
            </a:r>
            <a:r>
              <a:rPr lang="sr-Latn-RS" dirty="0" smtClean="0"/>
              <a:t>3. 2020.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0" y="400151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1.</a:t>
            </a:r>
            <a:endParaRPr lang="sr-Latn-RS" dirty="0"/>
          </a:p>
        </p:txBody>
      </p:sp>
      <p:sp>
        <p:nvSpPr>
          <p:cNvPr id="27" name="TextBox 26"/>
          <p:cNvSpPr txBox="1"/>
          <p:nvPr/>
        </p:nvSpPr>
        <p:spPr>
          <a:xfrm>
            <a:off x="66215" y="3346780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2.</a:t>
            </a:r>
            <a:endParaRPr lang="sr-Latn-RS" dirty="0"/>
          </a:p>
        </p:txBody>
      </p:sp>
      <p:sp>
        <p:nvSpPr>
          <p:cNvPr id="28" name="Rectangle 27"/>
          <p:cNvSpPr/>
          <p:nvPr/>
        </p:nvSpPr>
        <p:spPr>
          <a:xfrm>
            <a:off x="539750" y="3039003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Препиши задатке у свеску и реши их као у </a:t>
            </a:r>
            <a:r>
              <a:rPr lang="sr-Cyrl-RS" sz="1400" dirty="0" smtClean="0">
                <a:solidFill>
                  <a:srgbClr val="FF0000"/>
                </a:solidFill>
              </a:rPr>
              <a:t>први пример.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7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11188" y="1268413"/>
            <a:ext cx="1296987" cy="4321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611188" y="1700213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11188" y="21336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11188" y="25654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11188" y="29972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11188" y="34290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11188" y="38608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11188" y="42926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11188" y="47244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11188" y="5157788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258888" y="1268413"/>
            <a:ext cx="0" cy="432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611188" y="62071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 flipV="1">
            <a:off x="1258888" y="620713"/>
            <a:ext cx="64928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00113" y="7651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20</a:t>
            </a:r>
            <a:endParaRPr lang="sr-Latn-RS" sz="3200" b="1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11188" y="11969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17</a:t>
            </a:r>
            <a:endParaRPr lang="sr-Latn-RS" sz="3200" b="1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11188" y="37893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11</a:t>
            </a:r>
            <a:endParaRPr lang="sr-Latn-RS" sz="3200" b="1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11188" y="20605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12</a:t>
            </a:r>
            <a:endParaRPr lang="sr-Latn-RS" sz="3200" b="1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11188" y="50847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13</a:t>
            </a:r>
            <a:endParaRPr lang="sr-Latn-RS" sz="3200" b="1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11188" y="16287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14</a:t>
            </a:r>
            <a:endParaRPr lang="sr-Latn-RS" sz="3200" b="1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11188" y="29241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15</a:t>
            </a:r>
            <a:endParaRPr lang="sr-Latn-RS" sz="3200" b="1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11188" y="42211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16</a:t>
            </a:r>
            <a:endParaRPr lang="sr-Latn-RS" sz="3200" b="1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1188" y="24923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18</a:t>
            </a:r>
            <a:endParaRPr lang="sr-Latn-RS" sz="3200" b="1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11188" y="46529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19</a:t>
            </a:r>
            <a:endParaRPr lang="sr-Latn-RS" sz="3200" b="1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611188" y="33575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20</a:t>
            </a:r>
            <a:endParaRPr lang="sr-Latn-RS" sz="3200" b="1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331913" y="11969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3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15" y="11663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3.</a:t>
            </a:r>
            <a:endParaRPr lang="sr-Latn-RS" dirty="0"/>
          </a:p>
        </p:txBody>
      </p:sp>
      <p:sp>
        <p:nvSpPr>
          <p:cNvPr id="38" name="Rectangle 37"/>
          <p:cNvSpPr/>
          <p:nvPr/>
        </p:nvSpPr>
        <p:spPr>
          <a:xfrm>
            <a:off x="539750" y="-6479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Нацртај у свесци. Напиши одговарајући број.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44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611188" y="1268413"/>
            <a:ext cx="1296987" cy="432117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sr-Latn-RS"/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>
            <a:off x="611188" y="1700213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611188" y="21336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611188" y="25654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611188" y="29972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611188" y="34290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11188" y="38608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611188" y="42926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611188" y="4724400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611188" y="5157788"/>
            <a:ext cx="12969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1258888" y="1268413"/>
            <a:ext cx="0" cy="43211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 flipV="1">
            <a:off x="611188" y="620713"/>
            <a:ext cx="647700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 flipH="1" flipV="1">
            <a:off x="1258888" y="620713"/>
            <a:ext cx="649287" cy="6477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r-Latn-RS"/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900113" y="7651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20</a:t>
            </a:r>
            <a:endParaRPr lang="sr-Latn-RS" sz="3200" b="1"/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611188" y="11969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17</a:t>
            </a:r>
            <a:endParaRPr lang="sr-Latn-RS" sz="3200" b="1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11188" y="37893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11</a:t>
            </a:r>
            <a:endParaRPr lang="sr-Latn-RS" sz="3200" b="1"/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11188" y="20605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12</a:t>
            </a:r>
            <a:endParaRPr lang="sr-Latn-RS" sz="3200" b="1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11188" y="50847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13</a:t>
            </a:r>
            <a:endParaRPr lang="sr-Latn-RS" sz="3200" b="1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611188" y="16287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14</a:t>
            </a:r>
            <a:endParaRPr lang="sr-Latn-RS" sz="3200" b="1"/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11188" y="29241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15</a:t>
            </a:r>
            <a:endParaRPr lang="sr-Latn-RS" sz="3200" b="1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611188" y="42211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16</a:t>
            </a:r>
            <a:endParaRPr lang="sr-Latn-RS" sz="3200" b="1"/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11188" y="2492375"/>
            <a:ext cx="635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18</a:t>
            </a:r>
            <a:endParaRPr lang="sr-Latn-RS" sz="3200" b="1"/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11188" y="46529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19</a:t>
            </a:r>
            <a:endParaRPr lang="sr-Latn-RS" sz="3200" b="1"/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611188" y="3357563"/>
            <a:ext cx="63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/>
              <a:t>20</a:t>
            </a:r>
            <a:endParaRPr lang="sr-Latn-RS" sz="3200" b="1"/>
          </a:p>
        </p:txBody>
      </p:sp>
      <p:sp>
        <p:nvSpPr>
          <p:cNvPr id="12318" name="Text Box 30"/>
          <p:cNvSpPr txBox="1">
            <a:spLocks noChangeArrowheads="1"/>
          </p:cNvSpPr>
          <p:nvPr/>
        </p:nvSpPr>
        <p:spPr bwMode="auto">
          <a:xfrm>
            <a:off x="1331913" y="11969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3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19" name="Text Box 31"/>
          <p:cNvSpPr txBox="1">
            <a:spLocks noChangeArrowheads="1"/>
          </p:cNvSpPr>
          <p:nvPr/>
        </p:nvSpPr>
        <p:spPr bwMode="auto">
          <a:xfrm>
            <a:off x="1331913" y="16287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6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0" name="Text Box 32"/>
          <p:cNvSpPr txBox="1">
            <a:spLocks noChangeArrowheads="1"/>
          </p:cNvSpPr>
          <p:nvPr/>
        </p:nvSpPr>
        <p:spPr bwMode="auto">
          <a:xfrm>
            <a:off x="1331913" y="20605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8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1" name="Text Box 33"/>
          <p:cNvSpPr txBox="1">
            <a:spLocks noChangeArrowheads="1"/>
          </p:cNvSpPr>
          <p:nvPr/>
        </p:nvSpPr>
        <p:spPr bwMode="auto">
          <a:xfrm>
            <a:off x="1331913" y="24923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2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2" name="Text Box 34"/>
          <p:cNvSpPr txBox="1">
            <a:spLocks noChangeArrowheads="1"/>
          </p:cNvSpPr>
          <p:nvPr/>
        </p:nvSpPr>
        <p:spPr bwMode="auto">
          <a:xfrm>
            <a:off x="1331913" y="2924175"/>
            <a:ext cx="409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5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3" name="Text Box 35"/>
          <p:cNvSpPr txBox="1">
            <a:spLocks noChangeArrowheads="1"/>
          </p:cNvSpPr>
          <p:nvPr/>
        </p:nvSpPr>
        <p:spPr bwMode="auto">
          <a:xfrm>
            <a:off x="1331913" y="33575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0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4" name="Text Box 36"/>
          <p:cNvSpPr txBox="1">
            <a:spLocks noChangeArrowheads="1"/>
          </p:cNvSpPr>
          <p:nvPr/>
        </p:nvSpPr>
        <p:spPr bwMode="auto">
          <a:xfrm>
            <a:off x="1331913" y="37893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9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5" name="Text Box 37"/>
          <p:cNvSpPr txBox="1">
            <a:spLocks noChangeArrowheads="1"/>
          </p:cNvSpPr>
          <p:nvPr/>
        </p:nvSpPr>
        <p:spPr bwMode="auto">
          <a:xfrm>
            <a:off x="1331913" y="42211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4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1331913" y="46529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1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12327" name="Text Box 39"/>
          <p:cNvSpPr txBox="1">
            <a:spLocks noChangeArrowheads="1"/>
          </p:cNvSpPr>
          <p:nvPr/>
        </p:nvSpPr>
        <p:spPr bwMode="auto">
          <a:xfrm>
            <a:off x="1331913" y="5084763"/>
            <a:ext cx="40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sr-Cyrl-RS" sz="3200" b="1">
                <a:solidFill>
                  <a:srgbClr val="FF3300"/>
                </a:solidFill>
              </a:rPr>
              <a:t>7</a:t>
            </a:r>
            <a:endParaRPr lang="sr-Latn-RS" sz="3200" b="1">
              <a:solidFill>
                <a:srgbClr val="FF33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6215" y="116632"/>
            <a:ext cx="359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3.</a:t>
            </a:r>
            <a:endParaRPr lang="sr-Latn-RS" dirty="0"/>
          </a:p>
        </p:txBody>
      </p:sp>
      <p:sp>
        <p:nvSpPr>
          <p:cNvPr id="38" name="Rectangle 37"/>
          <p:cNvSpPr/>
          <p:nvPr/>
        </p:nvSpPr>
        <p:spPr>
          <a:xfrm>
            <a:off x="539750" y="-6479"/>
            <a:ext cx="501739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sz="1400" dirty="0" smtClean="0">
                <a:solidFill>
                  <a:srgbClr val="FF0000"/>
                </a:solidFill>
              </a:rPr>
              <a:t>Нацртај у свесци. Напиши одговарајући број.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38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1484784"/>
            <a:ext cx="20665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Уџбеник страна 94.</a:t>
            </a:r>
            <a:endParaRPr lang="sr-Latn-RS" dirty="0"/>
          </a:p>
        </p:txBody>
      </p:sp>
      <p:sp>
        <p:nvSpPr>
          <p:cNvPr id="3" name="TextBox 2"/>
          <p:cNvSpPr txBox="1"/>
          <p:nvPr/>
        </p:nvSpPr>
        <p:spPr>
          <a:xfrm>
            <a:off x="1619672" y="2165849"/>
            <a:ext cx="25168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страна 18.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54151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520</Words>
  <Application>Microsoft Office PowerPoint</Application>
  <PresentationFormat>On-screen Show (4:3)</PresentationFormat>
  <Paragraphs>122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5</cp:revision>
  <dcterms:created xsi:type="dcterms:W3CDTF">2020-03-18T05:45:08Z</dcterms:created>
  <dcterms:modified xsi:type="dcterms:W3CDTF">2020-03-18T06:51:25Z</dcterms:modified>
</cp:coreProperties>
</file>